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71" r:id="rId10"/>
    <p:sldId id="333" r:id="rId11"/>
    <p:sldId id="334" r:id="rId12"/>
    <p:sldId id="270" r:id="rId13"/>
    <p:sldId id="275" r:id="rId14"/>
    <p:sldId id="276" r:id="rId15"/>
    <p:sldId id="277" r:id="rId16"/>
    <p:sldId id="281" r:id="rId17"/>
    <p:sldId id="335" r:id="rId18"/>
    <p:sldId id="282" r:id="rId19"/>
    <p:sldId id="285" r:id="rId20"/>
    <p:sldId id="286" r:id="rId21"/>
    <p:sldId id="291" r:id="rId22"/>
    <p:sldId id="287" r:id="rId23"/>
    <p:sldId id="288" r:id="rId24"/>
    <p:sldId id="292" r:id="rId25"/>
    <p:sldId id="338" r:id="rId26"/>
    <p:sldId id="294" r:id="rId27"/>
    <p:sldId id="344" r:id="rId28"/>
    <p:sldId id="301" r:id="rId29"/>
    <p:sldId id="302" r:id="rId30"/>
    <p:sldId id="303" r:id="rId31"/>
    <p:sldId id="304" r:id="rId32"/>
    <p:sldId id="305" r:id="rId33"/>
    <p:sldId id="306" r:id="rId34"/>
    <p:sldId id="308" r:id="rId35"/>
    <p:sldId id="340" r:id="rId36"/>
    <p:sldId id="313" r:id="rId37"/>
    <p:sldId id="311" r:id="rId38"/>
    <p:sldId id="312" r:id="rId39"/>
    <p:sldId id="315" r:id="rId40"/>
    <p:sldId id="317" r:id="rId41"/>
    <p:sldId id="320" r:id="rId42"/>
    <p:sldId id="321" r:id="rId43"/>
    <p:sldId id="341" r:id="rId44"/>
    <p:sldId id="322" r:id="rId45"/>
    <p:sldId id="327" r:id="rId46"/>
    <p:sldId id="323" r:id="rId47"/>
    <p:sldId id="324" r:id="rId48"/>
    <p:sldId id="325" r:id="rId49"/>
    <p:sldId id="326" r:id="rId50"/>
    <p:sldId id="329" r:id="rId51"/>
    <p:sldId id="342" r:id="rId52"/>
    <p:sldId id="330" r:id="rId53"/>
    <p:sldId id="343" r:id="rId5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31F2-25E1-FD41-F9EF-9DAB29E0D4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2626" y="1371600"/>
            <a:ext cx="5935544" cy="269686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E14D1-3916-5648-056F-E8356322C8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2626" y="4584874"/>
            <a:ext cx="5935544" cy="1287886"/>
          </a:xfrm>
        </p:spPr>
        <p:txBody>
          <a:bodyPr anchor="b"/>
          <a:lstStyle>
            <a:lvl1pPr marL="0" indent="0">
              <a:lnSpc>
                <a:spcPct val="130000"/>
              </a:lnSpc>
              <a:buNone/>
              <a:defRPr sz="1800" b="1" cap="all" spc="3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5F36A-2F25-4791-8902-4C7CA750A1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FFEEA9-55A7-4AB5-AF6C-BA890AD2DCB9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976DA-E3A5-0B00-B36C-7E76DA5093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CFCC1-2852-6FA7-C9B2-1C0D3EB16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0F4A9E-012F-4347-9624-4AD324F0E2C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19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B11B-7BA1-D797-F027-5EE8604735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71E3D-5ED9-8394-B25F-496BC7A4F2E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AD20-E4C9-20DC-9B4C-58BF81D950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641D8C-797C-4431-9644-355D69ED52D3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0E55E-4B3E-8D26-A61C-B8FEF1D4B2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2C01B-1F94-601B-2F68-DF41DBBAB4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9F0496-D0DD-4014-8C43-CB29606941E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2173C-E5C0-527C-2A02-26134DCB854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198077" y="1401098"/>
            <a:ext cx="2155725" cy="477586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799FB-C57B-7418-814C-CDECDA0D55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1401098"/>
            <a:ext cx="8232059" cy="477586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2D381-63DE-6A62-D2E9-3582B3A69FA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804221-F632-46EE-8DA9-A32F67C065EC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488E5-C54B-8361-82EB-AA50603B2C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2648-6468-CF56-654B-6DBD94CB6A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D0BD6C-22C8-4179-9801-56852C5AC7A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C4CF-C275-39D2-3464-A6F3464132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F6649-D99F-FECC-8F26-A0810C90B71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A7876-7FFD-7EF4-9FF5-79BA4B709D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B78591-7E2F-4346-8CAB-5F1BB73FF7E9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3CD7C-6261-BE20-6409-B205017E13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BA9D4-783D-A0E3-7A8B-AA9035F55C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0779EE-92E3-4F66-A1CD-0941AC7B2479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43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B2DE-5821-27AB-6335-6B9D5A602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709735"/>
            <a:ext cx="9214884" cy="3159974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2533F-FB30-A3E7-2DEF-24608FAA2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626" y="5018565"/>
            <a:ext cx="7907081" cy="1073889"/>
          </a:xfrm>
        </p:spPr>
        <p:txBody>
          <a:bodyPr/>
          <a:lstStyle>
            <a:lvl1pPr marL="0" indent="0">
              <a:buNone/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A6B4-4554-8325-8473-AC7E2830F6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12C542-0ECE-42D7-856B-EFAD17EABFCB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59F56-0FBD-B674-06C4-FA5521712B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CEFFF-6835-49F4-3777-3873FA3405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CB9D26-B7AA-4316-8C34-86C12D690CE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0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7D97-17B9-4063-A9F0-F5E0422B3A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8739-F0FF-D255-9F5A-B25E80C5ED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4400" y="2849526"/>
            <a:ext cx="5105396" cy="32104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52D17-E1D9-01A9-9B77-11027B8EAE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849526"/>
            <a:ext cx="5105396" cy="32104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DBE8-7095-C3F6-D37C-805FCD5EF3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78EB14-12F1-4640-B5BA-5B1E5741DA48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46FE6-624B-562D-3F6D-293C29A0201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3D389-F9EC-6065-E83D-419E4057D3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A4143D-3CFD-4A4F-B7D2-AA48EDA28BE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9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A1D9-9FE9-D840-7F7E-C6420BEBE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371600"/>
            <a:ext cx="10442758" cy="9397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DAC9E-5E53-0948-DFCE-0DDA42AC2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626" y="2311356"/>
            <a:ext cx="5084950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A22A6-C8BB-DDFE-1420-C2B219873A3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912626" y="3006720"/>
            <a:ext cx="5084950" cy="318293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1DB57-BF3A-8368-7DD1-9AE344AAA6D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2311356"/>
            <a:ext cx="5183184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4CBB4-1509-47C3-E6FE-FA9165E0300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006720"/>
            <a:ext cx="5183184" cy="318293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65433-5AF6-ABDD-A3D4-5BBA2C0117D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D9151F-B078-4375-A1CA-330EEEC88BF3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CD132-3810-7FBC-7453-12D6740680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3A044-916B-243C-206C-EADC25A4CD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E40C10-BCEA-44CC-A17C-E1957F998F0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2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2DAE-D2B5-E3A7-C3A7-35F33DBC34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1BBAF-CB1F-FB60-7BAE-A7C773DF28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106141-0719-4A59-8066-F979F0E9E71A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D4C4E-800E-0A03-A879-0A6F2F3A4A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0A65F-931C-CC31-92F4-7AD49BA293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99BC80-170C-427B-B371-A0F03E326B0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4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3C7D6-7A86-64CF-251E-D0DD455116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272202-853D-441E-A063-6E01BBA52AAB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0D72C-555C-521A-0C97-24BD5DC588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4190F-6311-F4F7-7D1A-084A0E08FB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D7806F-3539-47EA-ADCB-B301B5EA656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9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A3CC-E5FA-D11B-182A-FBB0671F3A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463040"/>
            <a:ext cx="3859398" cy="147154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428E-9D0D-7C43-FF28-DD00533CAC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21FE5-7D7E-1917-3B20-72851098D7D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626" y="2934583"/>
            <a:ext cx="3859398" cy="293440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B96C4-DFCB-3786-6922-F0D3FDAEF4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E9C598-065F-4E26-93B3-720EBF6D6BCB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8D578-869E-1436-ED0F-DFC2F2FE73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0E99B-7F1F-543C-DEA2-7F691FC824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825E9B-1F28-4F55-B2D0-5565DAA0D6F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717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FF3D-082E-4B31-6D1D-615E2D728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463040"/>
            <a:ext cx="3859398" cy="147154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B56A7-D914-DC00-5C6C-2F1A28FA9AE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719AD-D666-9191-383D-E87178E0C4D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626" y="2934583"/>
            <a:ext cx="3859398" cy="293440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5E0F4-59E0-0358-B5A6-EA8FB81F13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48300C-F5B6-47C0-B805-045EF2E9BC26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1736A-C75E-4D9E-4CDA-BAB299388A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DCED-265C-37B7-4F11-C8E1AFDD54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440A25-8179-4A42-8EB5-F807457C38A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6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6F22D4-21F7-E91E-D152-D5770C38C8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1371600"/>
            <a:ext cx="10363196" cy="1314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7C9CD-64EC-6550-3C6C-369E086DD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2853366"/>
            <a:ext cx="10363196" cy="30884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0262-F86A-9FDB-0090-0463FC3B4D1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912626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fld id="{C3B8F869-1381-4758-A1A3-DA2A7637AD80}" type="datetime1">
              <a:rPr lang="en-US"/>
              <a:pPr lvl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9885C-5D38-3554-DF8C-48CFE36AC3E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767620" y="6356351"/>
            <a:ext cx="40403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B083C-CDD2-43F1-171F-CBF2D83552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07997" y="6356351"/>
            <a:ext cx="72301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fld id="{E79216FF-24BE-412D-9DA7-6263775BEE69}" type="slidenum"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A9DF31-B3C1-2637-6E0A-5757FBDFC2BA}"/>
              </a:ext>
            </a:extLst>
          </p:cNvPr>
          <p:cNvCxnSpPr/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0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87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1pPr>
      <a:lvl2pPr marL="274320" marR="0" lvl="1" indent="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2pPr>
      <a:lvl3pPr marL="54864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3pPr>
      <a:lvl4pPr marL="594360" marR="0" lvl="3" indent="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None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4pPr>
      <a:lvl5pPr marL="82296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15D65B-97BE-E3B9-7E21-C4BBC0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Análisis de datos con Microsoft Power BI</a:t>
            </a: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1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b="1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reparación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Power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Carga de datos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4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9FBD3E9-88FD-AF35-2612-49CC4D197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6" r="21654" b="-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  <a:noFill/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279D993-8D01-BFF6-A2EB-B1C2D9BD2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23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Relaciones</a:t>
            </a:r>
            <a:br>
              <a:rPr lang="en-US" sz="23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6" descr="Diagrama, Forma&#10;&#10;Descripción generada automáticamente con confianza media">
            <a:extLst>
              <a:ext uri="{FF2B5EF4-FFF2-40B4-BE49-F238E27FC236}">
                <a16:creationId xmlns:a16="http://schemas.microsoft.com/office/drawing/2014/main" id="{E43A5DC5-0309-6023-0D48-73407D25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2" r="1" b="22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  <a:noFill/>
        </p:spPr>
      </p:pic>
      <p:cxnSp>
        <p:nvCxnSpPr>
          <p:cNvPr id="4" name="Straight Connector 15">
            <a:extLst>
              <a:ext uri="{FF2B5EF4-FFF2-40B4-BE49-F238E27FC236}">
                <a16:creationId xmlns:a16="http://schemas.microsoft.com/office/drawing/2014/main" id="{AA89E7B4-3C23-2638-7498-F3D99B3A417B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DF962C-A8BD-6CE6-6A92-D8C713DFD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8" y="5532718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9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Jerarquías</a:t>
            </a:r>
            <a:br>
              <a:rPr lang="en-US" sz="23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Aplicación, Tabla&#10;&#10;Descripción generada automáticamente">
            <a:extLst>
              <a:ext uri="{FF2B5EF4-FFF2-40B4-BE49-F238E27FC236}">
                <a16:creationId xmlns:a16="http://schemas.microsoft.com/office/drawing/2014/main" id="{73802007-0242-1849-D5A5-95995FC7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" y="1241398"/>
            <a:ext cx="10945825" cy="29006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3A713E-CFB8-FAFF-F936-349C6F016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Dimensiones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realizadoras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roles</a:t>
            </a:r>
            <a:b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D5113A7-5387-9FC0-573B-9E0761FCF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859392"/>
            <a:ext cx="5708649" cy="5109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822A0C-52A7-9222-BFCE-0E1DDBC026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Definición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granularidad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b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8" descr="Tabla&#10;&#10;Descripción generada automáticamente">
            <a:extLst>
              <a:ext uri="{FF2B5EF4-FFF2-40B4-BE49-F238E27FC236}">
                <a16:creationId xmlns:a16="http://schemas.microsoft.com/office/drawing/2014/main" id="{79612473-D43E-1F82-8D63-1D03805D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445" y="2354239"/>
            <a:ext cx="8677110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7F2A6B-ED01-4A31-71F5-60B593A3E6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relaciones y cardinalidad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66751884-1381-F837-7E51-A08DFEAD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116281"/>
            <a:ext cx="5708649" cy="45954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Modelado de datos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53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1FD32A-6F0C-45C6-4C77-AAD7B38EBC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Introducción a la creación de medidas con DAX en Power BI</a:t>
            </a:r>
            <a:b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5EA2FE-607B-09CB-4F5E-CCEBBBE75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columnas calculadas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319DEF0-875E-E8CA-E63F-79838D0B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737097"/>
            <a:ext cx="5708649" cy="3353831"/>
          </a:xfrm>
          <a:prstGeom prst="rect">
            <a:avLst/>
          </a:prstGeom>
        </p:spPr>
      </p:pic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C4C206B-1272-698A-764F-B1ECCCB81DAC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C81A5301-4508-5549-93C6-9993CC35C6DC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3B8420B-733B-A721-B307-CE422BE58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3037" y="1371600"/>
            <a:ext cx="3924559" cy="1314440"/>
          </a:xfrm>
        </p:spPr>
        <p:txBody>
          <a:bodyPr/>
          <a:lstStyle/>
          <a:p>
            <a:pPr lvl="0"/>
            <a:r>
              <a:rPr lang="es-ES" b="1" dirty="0"/>
              <a:t>Lista de contenidos</a:t>
            </a:r>
          </a:p>
        </p:txBody>
      </p: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2FFFB338-FC0B-2066-3F38-E7C079F542FF}"/>
              </a:ext>
            </a:extLst>
          </p:cNvPr>
          <p:cNvCxnSpPr>
            <a:cxnSpLocks noMove="1" noResize="1"/>
          </p:cNvCxnSpPr>
          <p:nvPr/>
        </p:nvCxnSpPr>
        <p:spPr>
          <a:xfrm>
            <a:off x="743711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FD12DB0-65CE-EC3C-BCC6-59BF6056C7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53037" y="2853366"/>
            <a:ext cx="3924559" cy="3088459"/>
          </a:xfrm>
        </p:spPr>
        <p:txBody>
          <a:bodyPr/>
          <a:lstStyle/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Preparar los datos 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Modelar los datos 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Visualizar los datos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Analizar los datos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Implementar y mantener entregables </a:t>
            </a:r>
            <a:endParaRPr lang="es-ES" sz="16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8837B0-8052-E091-3AFD-70AEF7F3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05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0A426F-4711-A5F3-DBDC-9F830ACC4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Creación de una medida rápida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8B4933C-2E4E-FC22-F42A-269822DE7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447" y="578738"/>
            <a:ext cx="5245257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D58F8C-10B1-94E7-0BEC-DDBE532E1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Comprensión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b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14DC556-FB40-44F3-411F-A0EDFFA45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103" y="2354239"/>
            <a:ext cx="10321794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138F45-8C0D-BD10-0EAC-41636CCA0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Uso de la función </a:t>
            </a:r>
            <a:r>
              <a:rPr lang="es-E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Calculate</a:t>
            </a:r>
            <a:b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BF5778-AAB6-97BB-3DAD-EEB5C48F1D3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Total Sales for 2015 = CALCULATE(SUM('Sales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OrderDetails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'[Total Price]), YEAR('Sales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OrderDetails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'[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orderdate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 = 2015)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5C7421-875C-F3EE-1608-A545E2160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relaciones de forma eficaz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927A3D96-D9C4-8528-950B-22DB23E1E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765640"/>
            <a:ext cx="5708649" cy="32967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9F1B0-B11F-05A1-F349-0AC5E5D0F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b="1">
                <a:solidFill>
                  <a:schemeClr val="tx1">
                    <a:lumMod val="85000"/>
                    <a:lumOff val="15000"/>
                  </a:schemeClr>
                </a:solidFill>
              </a:rPr>
              <a:t>Creación de medidas de suma parcial</a:t>
            </a:r>
            <a:br>
              <a:rPr lang="es-ES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A5DB1-0243-4F4F-E967-E1964B94C1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Last Inventory Count =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CALCULATE (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SUM ( 'Warehouse'[Inventory Count] ),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LASTDATE ( 'Date'[Date] ))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cálculos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DAX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b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169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9CF82-DD54-FEA8-BA7C-BCAD6A88E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Trabajo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inteligencia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tiempo</a:t>
            </a:r>
            <a:b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Tabla&#10;&#10;Descripción generada automáticamente">
            <a:extLst>
              <a:ext uri="{FF2B5EF4-FFF2-40B4-BE49-F238E27FC236}">
                <a16:creationId xmlns:a16="http://schemas.microsoft.com/office/drawing/2014/main" id="{6D9817BD-7012-B112-9CA1-65AE8C6E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691904"/>
            <a:ext cx="5708649" cy="34442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cálculos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DAX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 II</a:t>
            </a:r>
            <a:b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51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188875-1A86-08F9-442C-7DC6E997C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Adición de elementos de visualización a los informes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5691E32-A22E-C83A-C28E-55DD94A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2272283"/>
            <a:ext cx="5708649" cy="22834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B37E783-2758-8E3F-641D-ADADB0A0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716216"/>
            <a:ext cx="4724569" cy="2397718"/>
          </a:xfrm>
          <a:prstGeom prst="rect">
            <a:avLst/>
          </a:prstGeom>
          <a:noFill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103A11B-7069-02CA-7860-0A1487C9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796918"/>
            <a:ext cx="4732940" cy="2236314"/>
          </a:xfrm>
          <a:prstGeom prst="rect">
            <a:avLst/>
          </a:prstGeom>
          <a:noFill/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02AC255-6821-54DD-82B4-F28035B3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3721765"/>
            <a:ext cx="4724569" cy="2444964"/>
          </a:xfrm>
          <a:prstGeom prst="rect">
            <a:avLst/>
          </a:prstGeom>
        </p:spPr>
      </p:pic>
      <p:pic>
        <p:nvPicPr>
          <p:cNvPr id="8" name="Imagen 6" descr="Gráfico, Gráfico de barras, Gráfico en cascada&#10;&#10;Descripción generada automáticamente">
            <a:extLst>
              <a:ext uri="{FF2B5EF4-FFF2-40B4-BE49-F238E27FC236}">
                <a16:creationId xmlns:a16="http://schemas.microsoft.com/office/drawing/2014/main" id="{DE08900F-A377-037C-72AD-C02C1181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3676073"/>
            <a:ext cx="4732940" cy="2543954"/>
          </a:xfrm>
          <a:prstGeom prst="rect">
            <a:avLst/>
          </a:prstGeom>
          <a:noFill/>
        </p:spPr>
      </p:pic>
      <p:cxnSp>
        <p:nvCxnSpPr>
          <p:cNvPr id="2" name="Straight Connector 15">
            <a:extLst>
              <a:ext uri="{FF2B5EF4-FFF2-40B4-BE49-F238E27FC236}">
                <a16:creationId xmlns:a16="http://schemas.microsoft.com/office/drawing/2014/main" id="{97B06966-72FF-940F-BBC9-F6F196397D42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C3608761-2660-AE16-417B-06636DDA627E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5">
            <a:extLst>
              <a:ext uri="{FF2B5EF4-FFF2-40B4-BE49-F238E27FC236}">
                <a16:creationId xmlns:a16="http://schemas.microsoft.com/office/drawing/2014/main" id="{2EAA37AD-AC0E-DDCB-CD04-0C684AC0C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Casos de uso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5F114FD-87AD-D418-18AA-30973E292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Seguimiento del inventario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Identificación de hábitos de compra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Detección de tendencias y patrones de usuarios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Recomendación de compras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Definición de optimizaciones de precios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Identificación y detención del fraude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EFD3C6E-5E0A-B02E-D307-2EBFA8951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4" b="2262"/>
          <a:stretch/>
        </p:blipFill>
        <p:spPr>
          <a:xfrm>
            <a:off x="6880610" y="2827303"/>
            <a:ext cx="4737650" cy="12256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Formato del título de la visualización">
            <a:extLst>
              <a:ext uri="{FF2B5EF4-FFF2-40B4-BE49-F238E27FC236}">
                <a16:creationId xmlns:a16="http://schemas.microsoft.com/office/drawing/2014/main" id="{21AF6950-0DB6-2198-09EA-1A7D8D863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9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58AFA4-D183-6BDB-34CC-437E10D12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Formato y configuración de visualizaciones</a:t>
            </a:r>
            <a:b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E5E324-D9E0-E350-A478-3B77ACBDE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Importación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personalizado</a:t>
            </a:r>
            <a:b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Especificación de campos para la información sobre herramientas">
            <a:extLst>
              <a:ext uri="{FF2B5EF4-FFF2-40B4-BE49-F238E27FC236}">
                <a16:creationId xmlns:a16="http://schemas.microsoft.com/office/drawing/2014/main" id="{F6B952D3-118D-25B4-0937-934D31FAB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272" y="2354239"/>
            <a:ext cx="9513456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Icono del nuevo objeto visual">
            <a:extLst>
              <a:ext uri="{FF2B5EF4-FFF2-40B4-BE49-F238E27FC236}">
                <a16:creationId xmlns:a16="http://schemas.microsoft.com/office/drawing/2014/main" id="{8A6F750A-B34C-A23C-8660-FDBAE17D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89" y="1201003"/>
            <a:ext cx="4497665" cy="41079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B57EF5-26DA-E93D-226A-3F455E31F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Adición de un objeto visual de R o Python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Selección del objeto visual de R en el panel Visualización">
            <a:extLst>
              <a:ext uri="{FF2B5EF4-FFF2-40B4-BE49-F238E27FC236}">
                <a16:creationId xmlns:a16="http://schemas.microsoft.com/office/drawing/2014/main" id="{E3C98E14-AA35-40CF-77E4-5EA3379FC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2143838"/>
            <a:ext cx="5708649" cy="25403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8CE195-9183-3F9C-1A39-88897D6FD0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indicadores clave de rendimiento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Icono KPI en el panel Visualizaciones">
            <a:extLst>
              <a:ext uri="{FF2B5EF4-FFF2-40B4-BE49-F238E27FC236}">
                <a16:creationId xmlns:a16="http://schemas.microsoft.com/office/drawing/2014/main" id="{01C55F17-139C-FD8C-1CF8-600A90203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6850" y="578738"/>
            <a:ext cx="5366450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Power BI 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053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9C0A5C-8ADB-C467-2035-7198A708D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Adición de botones, marcadores y selecciones</a:t>
            </a:r>
            <a:br>
              <a:rPr lang="es-E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s-E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docons"/>
              </a:rPr>
            </a:br>
            <a:endParaRPr lang="es-E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33CD47-6B9B-B414-AB89-288E87F29D9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Puede usar las características de Power BI Desktop para que sus informes sean más atractivos, interactivos y fáciles de explorar para los usuarios.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Marcadores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Botones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Selecciones</a:t>
            </a:r>
          </a:p>
          <a:p>
            <a:pPr lvl="0"/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0E9A0F-9B70-ECA8-6203-436A0C3798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Marcadores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la sección Formas con la opción Mostrar marcadores resaltada">
            <a:extLst>
              <a:ext uri="{FF2B5EF4-FFF2-40B4-BE49-F238E27FC236}">
                <a16:creationId xmlns:a16="http://schemas.microsoft.com/office/drawing/2014/main" id="{D087D327-B26D-03CE-B3E5-65D1B3CE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03" y="578738"/>
            <a:ext cx="2725945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D56062-4424-C270-06AF-72AD14D932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exploración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informes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un ejemplo de un diseño de informe mejorado">
            <a:extLst>
              <a:ext uri="{FF2B5EF4-FFF2-40B4-BE49-F238E27FC236}">
                <a16:creationId xmlns:a16="http://schemas.microsoft.com/office/drawing/2014/main" id="{1F583750-B5F9-FD73-E0C0-ECC348E16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801320"/>
            <a:ext cx="5708649" cy="32253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22A43-4063-8272-B6D2-E3C2598DEF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interacciones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básicas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la jerarquía antes y después de expandirse">
            <a:extLst>
              <a:ext uri="{FF2B5EF4-FFF2-40B4-BE49-F238E27FC236}">
                <a16:creationId xmlns:a16="http://schemas.microsoft.com/office/drawing/2014/main" id="{A8334838-DBFB-E12F-E1AD-E0D062AF9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194776"/>
            <a:ext cx="5708649" cy="44384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167C77-3592-C162-35E1-F3286AFED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análisis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b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6BB2B0-009A-62B5-77E7-A15FB180FBB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Descriptivo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Diagnóstico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Prescriptivo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Cognitivo</a:t>
            </a:r>
          </a:p>
        </p:txBody>
      </p:sp>
      <p:pic>
        <p:nvPicPr>
          <p:cNvPr id="3" name="Marcador de contenido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F26BC42-677D-C642-D668-B529F6DF7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8" r="39894" b="1"/>
          <a:stretch/>
        </p:blipFill>
        <p:spPr>
          <a:xfrm>
            <a:off x="7636531" y="717012"/>
            <a:ext cx="3225808" cy="54461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406012-7A71-6544-46E8-90E0394F3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37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condicional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establecimiento del formato condicional del título de visualización">
            <a:extLst>
              <a:ext uri="{FF2B5EF4-FFF2-40B4-BE49-F238E27FC236}">
                <a16:creationId xmlns:a16="http://schemas.microsoft.com/office/drawing/2014/main" id="{C3A831AF-C7A7-77E2-2611-488845B5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687146"/>
            <a:ext cx="5708649" cy="345373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912921-C72C-CE96-B0CD-3572C8A99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Personalización de filtros</a:t>
            </a: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adición del campo al panel Filtros">
            <a:extLst>
              <a:ext uri="{FF2B5EF4-FFF2-40B4-BE49-F238E27FC236}">
                <a16:creationId xmlns:a16="http://schemas.microsoft.com/office/drawing/2014/main" id="{E1204FC5-BA84-AF7A-8218-B0965EF6C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6066" y="578738"/>
            <a:ext cx="5628019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A183F1-D9B2-2DB0-7AD0-A32094122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633051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Publicación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exportación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informes</a:t>
            </a:r>
            <a:br>
              <a:rPr lang="en-US" sz="1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l botón Publicar en la pestaña Inicio">
            <a:extLst>
              <a:ext uri="{FF2B5EF4-FFF2-40B4-BE49-F238E27FC236}">
                <a16:creationId xmlns:a16="http://schemas.microsoft.com/office/drawing/2014/main" id="{40A5142C-C3AE-22D6-7995-B18D5E391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3549327"/>
            <a:ext cx="10744200" cy="155790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Power BI II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355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766834-1B44-C57E-90F7-C833D8A32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Introducción a los paneles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Panel de ejemplo">
            <a:extLst>
              <a:ext uri="{FF2B5EF4-FFF2-40B4-BE49-F238E27FC236}">
                <a16:creationId xmlns:a16="http://schemas.microsoft.com/office/drawing/2014/main" id="{B368CF26-29F9-56C8-6E67-91ED797F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444529"/>
            <a:ext cx="5708649" cy="39389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C37AD9-71FD-F672-C9AC-F7B60E0B65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Anclaje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icono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desde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distinto</a:t>
            </a:r>
            <a:b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F5B222D-876C-E4D7-1B66-B24213EE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76" y="2354239"/>
            <a:ext cx="7935847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537790-55D9-8660-3294-213294D94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 de alertas de datos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9F6C9724-7E3D-E19D-300A-76605E87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965443"/>
            <a:ext cx="5708649" cy="289713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75726A-0AF0-DF86-D2BD-E50F54DEB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633051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Exploración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mediante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formulación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preguntas</a:t>
            </a:r>
            <a:br>
              <a:rPr lang="en-US" sz="1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Ejemplo de un objeto visual Preguntas y respuestas">
            <a:extLst>
              <a:ext uri="{FF2B5EF4-FFF2-40B4-BE49-F238E27FC236}">
                <a16:creationId xmlns:a16="http://schemas.microsoft.com/office/drawing/2014/main" id="{75CB4ABA-9248-15D3-4245-743DFF9DD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971827"/>
            <a:ext cx="10744200" cy="271290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FD5838-A37B-48A2-557A-05225C36B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8" y="5632596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Anclaje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página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activa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a un panel</a:t>
            </a:r>
            <a:br>
              <a:rPr 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1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Ejemplo de Anclar al panel">
            <a:extLst>
              <a:ext uri="{FF2B5EF4-FFF2-40B4-BE49-F238E27FC236}">
                <a16:creationId xmlns:a16="http://schemas.microsoft.com/office/drawing/2014/main" id="{AB553477-6475-49C6-B444-5D942700D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1077210"/>
            <a:ext cx="10945825" cy="322901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05388-87EE-124A-7398-82DC4F6F8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8" y="5758418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Visualización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real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Power BI</a:t>
            </a:r>
            <a:b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1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6" descr="Icono&#10;&#10;Descripción generada automáticamente con confianza baja">
            <a:extLst>
              <a:ext uri="{FF2B5EF4-FFF2-40B4-BE49-F238E27FC236}">
                <a16:creationId xmlns:a16="http://schemas.microsoft.com/office/drawing/2014/main" id="{A9ACFBDB-BDDB-A115-0A70-253523445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694106"/>
            <a:ext cx="10945825" cy="39952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1E4F80-A743-63AB-9494-918B2318B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en los datos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3ECB5-024E-01CD-EEEF-6D86D01290A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Analista de negocios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Analista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Ingeniero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Científico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Administrador de base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Marcador de contenido 5" descr="Imagen que contiene Teams&#10;&#10;Descripción generada automáticamente">
            <a:extLst>
              <a:ext uri="{FF2B5EF4-FFF2-40B4-BE49-F238E27FC236}">
                <a16:creationId xmlns:a16="http://schemas.microsoft.com/office/drawing/2014/main" id="{4AD4B379-C9F2-550C-A617-9A92BFA57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610" y="2776836"/>
            <a:ext cx="4737650" cy="132654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3DD49-79B7-160C-F192-5D9BFDCDE0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 de la clasificación de datos en paneles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47E65DC-1235-51EE-DFD2-15EEE7013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765640"/>
            <a:ext cx="5708649" cy="329674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un panel de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101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DA6379-426E-3CD8-0D18-3FD8EADF7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Casos en los que los informes paginados son el recurso adecuado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6B2FEF7-1567-327D-FC4B-9548B28D1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8445" y="578738"/>
            <a:ext cx="4763261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un informe paginado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68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0F9BF-FC7F-36B5-66A0-AD21C2CD4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Tareas de un analista de datos</a:t>
            </a:r>
            <a:b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5827982-1CFD-E6A8-661A-E0CA28236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FE7F14A-0AA0-090F-8BEF-F11534A8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3" r="6578"/>
          <a:stretch>
            <a:fillRect/>
          </a:stretch>
        </p:blipFill>
        <p:spPr>
          <a:xfrm>
            <a:off x="1143934" y="643466"/>
            <a:ext cx="9904132" cy="5571067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3F02215A-082C-36AB-78F1-6D7AC97342B3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1E8018D-D29A-4B9D-BF9C-9F4D7BA1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388DF3B-AEFC-1C62-597B-BF851E3D4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84450"/>
            <a:ext cx="4215063" cy="2398712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b="1" dirty="0"/>
              <a:t>Bloques de creación de </a:t>
            </a:r>
            <a:r>
              <a:rPr lang="es-ES" b="1" dirty="0" err="1"/>
              <a:t>Power</a:t>
            </a:r>
            <a:r>
              <a:rPr lang="es-ES" b="1" dirty="0"/>
              <a:t> BI</a:t>
            </a:r>
            <a:br>
              <a:rPr lang="es-ES" b="1" dirty="0"/>
            </a:br>
            <a:endParaRPr lang="es-ES" dirty="0"/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BC3E8326-9203-9098-CF4F-499EFD6D0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" r="25437" b="3"/>
          <a:stretch/>
        </p:blipFill>
        <p:spPr>
          <a:xfrm>
            <a:off x="1060605" y="682990"/>
            <a:ext cx="2148443" cy="2242105"/>
          </a:xfrm>
          <a:prstGeom prst="rect">
            <a:avLst/>
          </a:prstGeom>
          <a:noFill/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79CA9CCF-D33D-EE44-D0AA-B3D90AC82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6" r="12248" b="2"/>
          <a:stretch/>
        </p:blipFill>
        <p:spPr>
          <a:xfrm>
            <a:off x="3615811" y="744312"/>
            <a:ext cx="2327787" cy="2119461"/>
          </a:xfrm>
          <a:prstGeom prst="rect">
            <a:avLst/>
          </a:prstGeom>
          <a:noFill/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8F90995-899A-C110-3EF8-D7F59B61D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3" r="21003" b="-2"/>
          <a:stretch/>
        </p:blipFill>
        <p:spPr>
          <a:xfrm>
            <a:off x="6334745" y="682990"/>
            <a:ext cx="2173204" cy="2242105"/>
          </a:xfrm>
          <a:prstGeom prst="rect">
            <a:avLst/>
          </a:prstGeom>
          <a:noFill/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ABFE30C2-5F56-6D3A-C76E-E9253A624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133" b="3"/>
          <a:stretch/>
        </p:blipFill>
        <p:spPr>
          <a:xfrm>
            <a:off x="8931644" y="682990"/>
            <a:ext cx="2295295" cy="2242105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186425-9762-90AF-AE7C-9288F67881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39706" y="3884449"/>
            <a:ext cx="5714093" cy="2398713"/>
          </a:xfrm>
        </p:spPr>
        <p:txBody>
          <a:bodyPr anchor="ctr">
            <a:normAutofit/>
          </a:bodyPr>
          <a:lstStyle/>
          <a:p>
            <a:pPr lvl="0">
              <a:lnSpc>
                <a:spcPct val="110000"/>
              </a:lnSpc>
            </a:pPr>
            <a:r>
              <a:rPr lang="es-ES"/>
              <a:t>Visualizaciones</a:t>
            </a:r>
          </a:p>
          <a:p>
            <a:pPr lvl="0">
              <a:lnSpc>
                <a:spcPct val="110000"/>
              </a:lnSpc>
            </a:pPr>
            <a:r>
              <a:rPr lang="es-ES"/>
              <a:t>Conjuntos de datos</a:t>
            </a:r>
          </a:p>
          <a:p>
            <a:pPr lvl="0">
              <a:lnSpc>
                <a:spcPct val="110000"/>
              </a:lnSpc>
            </a:pPr>
            <a:r>
              <a:rPr lang="es-ES"/>
              <a:t>Informes</a:t>
            </a:r>
          </a:p>
          <a:p>
            <a:pPr lvl="0">
              <a:lnSpc>
                <a:spcPct val="110000"/>
              </a:lnSpc>
            </a:pPr>
            <a:r>
              <a:rPr lang="es-ES"/>
              <a:t>Paneles</a:t>
            </a:r>
          </a:p>
          <a:p>
            <a:pPr lvl="0">
              <a:lnSpc>
                <a:spcPct val="110000"/>
              </a:lnSpc>
            </a:pPr>
            <a:r>
              <a:rPr lang="es-ES"/>
              <a:t>Iconos</a:t>
            </a:r>
          </a:p>
          <a:p>
            <a:pPr lvl="0">
              <a:lnSpc>
                <a:spcPct val="110000"/>
              </a:lnSpc>
            </a:pPr>
            <a:endParaRPr lang="es-ES"/>
          </a:p>
        </p:txBody>
      </p:sp>
      <p:cxnSp>
        <p:nvCxnSpPr>
          <p:cNvPr id="4" name="Straight Connector 24">
            <a:extLst>
              <a:ext uri="{FF2B5EF4-FFF2-40B4-BE49-F238E27FC236}">
                <a16:creationId xmlns:a16="http://schemas.microsoft.com/office/drawing/2014/main" id="{C8A8F05D-7484-ADAC-76C1-9DE6A97809BC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5">
            <a:extLst>
              <a:ext uri="{FF2B5EF4-FFF2-40B4-BE49-F238E27FC236}">
                <a16:creationId xmlns:a16="http://schemas.microsoft.com/office/drawing/2014/main" id="{1BD3F512-68E2-A0C3-9BC8-1351D4EBD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Fuentes de </a:t>
            </a:r>
            <a:r>
              <a:rPr lang="en-US" sz="40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4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A515DB37-6823-3DBC-FDBD-5F37C0945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4" b="2262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EDFB95E-AA6A-235F-4F5E-C9A22F88AB0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096000" y="3703975"/>
            <a:ext cx="5257800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archivo.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orígenes de datos relacionales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una base de datos NoSQL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servicios en línea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546</Words>
  <Application>Microsoft Office PowerPoint</Application>
  <PresentationFormat>Panorámica</PresentationFormat>
  <Paragraphs>90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docons</vt:lpstr>
      <vt:lpstr>Grandview Display</vt:lpstr>
      <vt:lpstr>DashVTI</vt:lpstr>
      <vt:lpstr>Análisis de datos con Microsoft Power BI</vt:lpstr>
      <vt:lpstr>Lista de contenidos</vt:lpstr>
      <vt:lpstr>Casos de uso</vt:lpstr>
      <vt:lpstr>Tipos de análisis de datos </vt:lpstr>
      <vt:lpstr>Roles en los datos </vt:lpstr>
      <vt:lpstr>Tareas de un analista de datos </vt:lpstr>
      <vt:lpstr>Presentación de PowerPoint</vt:lpstr>
      <vt:lpstr>Bloques de creación de Power BI </vt:lpstr>
      <vt:lpstr>Fuentes de datos</vt:lpstr>
      <vt:lpstr>Laboratorio: Preparación de datos en Power BI</vt:lpstr>
      <vt:lpstr>Laboratorio: Carga de datos en Power BI</vt:lpstr>
      <vt:lpstr>Relaciones </vt:lpstr>
      <vt:lpstr>Jerarquías </vt:lpstr>
      <vt:lpstr>Dimensiones realizadoras de roles </vt:lpstr>
      <vt:lpstr>Definición de la granularidad de los datos </vt:lpstr>
      <vt:lpstr>Uso de relaciones y cardinalidad </vt:lpstr>
      <vt:lpstr>Laboratorio: Modelado de datos en Power BI</vt:lpstr>
      <vt:lpstr>Introducción a la creación de medidas con DAX en Power BI </vt:lpstr>
      <vt:lpstr>Uso de columnas calculadas </vt:lpstr>
      <vt:lpstr>Creación de una medida rápida </vt:lpstr>
      <vt:lpstr>Comprensión del contexto </vt:lpstr>
      <vt:lpstr>Uso de la función Calculate </vt:lpstr>
      <vt:lpstr>Uso de relaciones de forma eficaz </vt:lpstr>
      <vt:lpstr>Creación de medidas de suma parcial </vt:lpstr>
      <vt:lpstr>Laboratorio: Creación de cálculos DAX en Power BI </vt:lpstr>
      <vt:lpstr>Trabajo con inteligencia de tiempo </vt:lpstr>
      <vt:lpstr>Laboratorio: Creación de cálculos DAX en Power BI II </vt:lpstr>
      <vt:lpstr>Adición de elementos de visualización a los informes </vt:lpstr>
      <vt:lpstr>Presentación de PowerPoint</vt:lpstr>
      <vt:lpstr>Formato y configuración de visualizaciones </vt:lpstr>
      <vt:lpstr>Importación de un objeto visual personalizado </vt:lpstr>
      <vt:lpstr>Presentación de PowerPoint</vt:lpstr>
      <vt:lpstr>Adición de un objeto visual de R o Python  </vt:lpstr>
      <vt:lpstr>Uso de indicadores clave de rendimiento  </vt:lpstr>
      <vt:lpstr>Laboratorio: Diseño de un informe en Power BI I</vt:lpstr>
      <vt:lpstr>Adición de botones, marcadores y selecciones  </vt:lpstr>
      <vt:lpstr>Marcadores  </vt:lpstr>
      <vt:lpstr>Diseño de la exploración de informes </vt:lpstr>
      <vt:lpstr>Uso de interacciones básicas  </vt:lpstr>
      <vt:lpstr>Configuración del formato condicional  </vt:lpstr>
      <vt:lpstr>Personalización de filtros  </vt:lpstr>
      <vt:lpstr>Publicación y exportación de informes  </vt:lpstr>
      <vt:lpstr>Laboratorio: Diseño de un informe en Power BI II</vt:lpstr>
      <vt:lpstr>Introducción a los paneles </vt:lpstr>
      <vt:lpstr>Anclaje de un icono desde un informe distinto </vt:lpstr>
      <vt:lpstr>Configuración de alertas de datos  </vt:lpstr>
      <vt:lpstr>Exploración de los datos mediante la formulación de preguntas  </vt:lpstr>
      <vt:lpstr>Anclaje de una página de informe activa a un panel  </vt:lpstr>
      <vt:lpstr>Visualización de datos en tiempo real en Power BI  </vt:lpstr>
      <vt:lpstr>Configuración de la clasificación de datos en paneles </vt:lpstr>
      <vt:lpstr>Laboratorio: Creación de un panel de Power BI</vt:lpstr>
      <vt:lpstr>Casos en los que los informes paginados son el recurso adecuado </vt:lpstr>
      <vt:lpstr>Laboratorio: Creación de un informe paginado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datos con Microsoft Power BI</dc:title>
  <dc:creator>Jorge Lopez</dc:creator>
  <cp:lastModifiedBy>Jorge Lopez</cp:lastModifiedBy>
  <cp:revision>8</cp:revision>
  <dcterms:created xsi:type="dcterms:W3CDTF">2021-10-18T09:02:14Z</dcterms:created>
  <dcterms:modified xsi:type="dcterms:W3CDTF">2023-02-22T18:56:31Z</dcterms:modified>
</cp:coreProperties>
</file>